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2" r:id="rId3"/>
    <p:sldId id="288" r:id="rId4"/>
    <p:sldId id="289" r:id="rId5"/>
    <p:sldId id="290" r:id="rId6"/>
    <p:sldId id="291" r:id="rId7"/>
    <p:sldId id="292" r:id="rId8"/>
    <p:sldId id="287" r:id="rId9"/>
    <p:sldId id="293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74ED7-FEE1-4200-9468-F77EA7F909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13265-0642-4ADE-89F3-8540C2064C2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C63B7-65B3-46DB-BF8C-515CDF495A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FA578-6AE4-4599-B40C-BD8FB971872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1436370"/>
            <a:ext cx="6550660" cy="3068320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en-US" sz="4000" dirty="0"/>
            </a:br>
            <a:r>
              <a:rPr lang="en-US" altLang="en-US" sz="4000" dirty="0"/>
              <a:t>Fraud Detection &amp; </a:t>
            </a:r>
            <a:br>
              <a:rPr lang="en-US" altLang="en-US" sz="4000" dirty="0"/>
            </a:br>
            <a:r>
              <a:rPr lang="en-US" altLang="en-US" sz="4000" dirty="0"/>
              <a:t>Credit Default Prediction</a:t>
            </a: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3100" dirty="0"/>
              <a:t>Team: synergy-minds | Presenter: Feifei Li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910" y="4157345"/>
            <a:ext cx="5781040" cy="2019935"/>
          </a:xfrm>
        </p:spPr>
        <p:txBody>
          <a:bodyPr/>
          <a:lstStyle/>
          <a:p>
            <a:pPr marL="0" indent="0" algn="ctr">
              <a:buNone/>
            </a:pPr>
            <a:endParaRPr lang="en-US" altLang="en-US" sz="2000" dirty="0"/>
          </a:p>
          <a:p>
            <a:pPr marL="0" indent="0" algn="ctr">
              <a:buNone/>
            </a:pPr>
            <a:r>
              <a:rPr lang="en-US" altLang="en-US" sz="2000" dirty="0"/>
              <a:t>Two real-world ML tasks</a:t>
            </a:r>
            <a:endParaRPr lang="en-US" altLang="en-US" sz="2000" dirty="0"/>
          </a:p>
          <a:p>
            <a:pPr marL="0" indent="0" algn="ctr">
              <a:buNone/>
            </a:pPr>
            <a:r>
              <a:rPr lang="en-US" altLang="en-US" sz="2000" dirty="0"/>
              <a:t>Evaluation Metric: </a:t>
            </a:r>
            <a:r>
              <a:rPr lang="en-US" altLang="en-US" sz="2000" b="1" dirty="0"/>
              <a:t>Macro-F1</a:t>
            </a:r>
            <a:endParaRPr lang="en-US" altLang="en-US" sz="2000" dirty="0"/>
          </a:p>
          <a:p>
            <a:pPr marL="0" indent="0" algn="ctr">
              <a:buNone/>
            </a:pPr>
            <a:r>
              <a:rPr lang="en-US" altLang="en-US" sz="2000" dirty="0"/>
              <a:t>Goal: </a:t>
            </a:r>
            <a:r>
              <a:rPr lang="en-US" altLang="en-US" sz="2000" b="1" dirty="0"/>
              <a:t>Balance precision &amp; recall for minority risk classes</a:t>
            </a:r>
            <a:endParaRPr lang="en-US" altLang="en-US" sz="2000" b="1" dirty="0"/>
          </a:p>
        </p:txBody>
      </p:sp>
      <p:sp>
        <p:nvSpPr>
          <p:cNvPr id="5" name="Text Box 4"/>
          <p:cNvSpPr txBox="1"/>
          <p:nvPr/>
        </p:nvSpPr>
        <p:spPr>
          <a:xfrm>
            <a:off x="1335405" y="549275"/>
            <a:ext cx="9448800" cy="146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 b="1" dirty="0">
                <a:latin typeface="+mj-lt"/>
                <a:cs typeface="+mj-lt"/>
                <a:sym typeface="+mn-ea"/>
              </a:rPr>
              <a:t>Winning Solutions in Retail Banking:</a:t>
            </a:r>
            <a:endParaRPr lang="en-US" sz="4400" b="1" dirty="0">
              <a:latin typeface="+mj-lt"/>
              <a:cs typeface="+mj-lt"/>
              <a:sym typeface="+mn-ea"/>
            </a:endParaRP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" descr="Personal Cyber  People Security 3d background"/>
          <p:cNvPicPr>
            <a:picLocks noGrp="1" noChangeAspect="1"/>
          </p:cNvPicPr>
          <p:nvPr/>
        </p:nvPicPr>
        <p:blipFill>
          <a:blip r:embed="rId1"/>
          <a:srcRect l="30186" r="16814"/>
          <a:stretch>
            <a:fillRect/>
          </a:stretch>
        </p:blipFill>
        <p:spPr>
          <a:xfrm>
            <a:off x="7856855" y="2013585"/>
            <a:ext cx="3096260" cy="3967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Lessons Learned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08505"/>
            <a:ext cx="5181600" cy="3850005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en-US" altLang="en-US" sz="3000"/>
              <a:t>Behavior &gt; raw values</a:t>
            </a:r>
            <a:endParaRPr lang="en-US" altLang="en-US" sz="3000"/>
          </a:p>
          <a:p>
            <a:pPr marL="0" indent="0">
              <a:buNone/>
            </a:pPr>
            <a:endParaRPr lang="en-US" altLang="en-US" sz="3000"/>
          </a:p>
          <a:p>
            <a:pPr marL="0" indent="0">
              <a:buNone/>
            </a:pPr>
            <a:r>
              <a:rPr lang="en-US" altLang="en-US" sz="3000"/>
              <a:t>Time structure &gt; static snapshots</a:t>
            </a:r>
            <a:endParaRPr lang="en-US" altLang="en-US" sz="3000"/>
          </a:p>
          <a:p>
            <a:pPr marL="0" indent="0">
              <a:buNone/>
            </a:pPr>
            <a:endParaRPr lang="en-US" altLang="en-US" sz="3000"/>
          </a:p>
          <a:p>
            <a:pPr marL="0" indent="0">
              <a:buNone/>
            </a:pPr>
            <a:r>
              <a:rPr lang="en-US" altLang="en-US" sz="3000"/>
              <a:t>Imbalance must be handled explicitly</a:t>
            </a:r>
            <a:endParaRPr lang="en-US" altLang="en-US" sz="3000"/>
          </a:p>
          <a:p>
            <a:pPr marL="0" indent="0">
              <a:buNone/>
            </a:pPr>
            <a:endParaRPr lang="en-US" altLang="en-US" sz="3000"/>
          </a:p>
          <a:p>
            <a:pPr marL="0" indent="0">
              <a:buNone/>
            </a:pPr>
            <a:r>
              <a:rPr lang="en-US" altLang="en-US" sz="3000"/>
              <a:t>AI is a powerful assistant — not a decision-maker</a:t>
            </a:r>
            <a:endParaRPr lang="en-US" altLang="en-US" sz="3000"/>
          </a:p>
          <a:p>
            <a:pPr marL="0" indent="0">
              <a:buNone/>
            </a:pPr>
            <a:endParaRPr lang="en-US" altLang="en-US" sz="3000"/>
          </a:p>
          <a:p>
            <a:pPr marL="0" indent="0">
              <a:buNone/>
            </a:pPr>
            <a:r>
              <a:rPr lang="en-US" altLang="en-US" sz="3000"/>
              <a:t>Responsible human–AI collaboration enables trustworthy financial ML.</a:t>
            </a:r>
            <a:endParaRPr lang="en-US" altLang="en-US" sz="3000"/>
          </a:p>
        </p:txBody>
      </p:sp>
      <p:pic>
        <p:nvPicPr>
          <p:cNvPr id="5" name="Content Placeholder 4" descr="Human and robots to work together in the near future. This combination will accelerate developing technology. Businessman and cyborg organizes social media.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45658"/>
          <a:stretch>
            <a:fillRect/>
          </a:stretch>
        </p:blipFill>
        <p:spPr>
          <a:xfrm>
            <a:off x="6172200" y="365125"/>
            <a:ext cx="5181600" cy="589724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Baseline Models&amp; Reality Check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35" y="1691005"/>
            <a:ext cx="3134995" cy="3562350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7200" b="1"/>
              <a:t>Fraud Detection Baselines</a:t>
            </a:r>
            <a:endParaRPr lang="en-US" altLang="en-US" sz="7200" b="1"/>
          </a:p>
          <a:p>
            <a:pPr marL="0" indent="0">
              <a:buNone/>
            </a:pPr>
            <a:endParaRPr lang="en-US" altLang="en-US" sz="5145" b="1"/>
          </a:p>
          <a:p>
            <a:pPr marL="0" indent="0">
              <a:buNone/>
            </a:pPr>
            <a:r>
              <a:rPr lang="en-US" altLang="en-US" sz="6400"/>
              <a:t>Method Baseline: Logistic Regression → Macro-F1 ≈ 0.39</a:t>
            </a:r>
            <a:endParaRPr lang="en-US" altLang="en-US" sz="6400"/>
          </a:p>
          <a:p>
            <a:pPr marL="0" indent="0">
              <a:buNone/>
            </a:pPr>
            <a:endParaRPr lang="en-US" altLang="en-US" sz="6400"/>
          </a:p>
          <a:p>
            <a:pPr marL="0" indent="0">
              <a:buNone/>
            </a:pPr>
            <a:r>
              <a:rPr lang="en-US" altLang="en-US" sz="6400"/>
              <a:t>Raw-Feature Baseline: Random Forest on (Amount, Channel, MCC_Group) → Macro-F1 ≈ 0.498</a:t>
            </a:r>
            <a:endParaRPr lang="en-US" altLang="en-US" sz="6400"/>
          </a:p>
          <a:p>
            <a:pPr marL="0" indent="0">
              <a:buNone/>
            </a:pPr>
            <a:r>
              <a:rPr lang="en-US" altLang="en-US" sz="6400"/>
              <a:t>Fraud Recall = 0</a:t>
            </a:r>
            <a:endParaRPr lang="en-US" altLang="en-US" sz="6400"/>
          </a:p>
          <a:p>
            <a:pPr marL="0" indent="0">
              <a:buNone/>
            </a:pPr>
            <a:r>
              <a:rPr lang="en-US" altLang="en-US" sz="6400"/>
              <a:t>Accuracy ≈ 99% (misleading)</a:t>
            </a:r>
            <a:endParaRPr lang="en-US" altLang="en-US" sz="6400"/>
          </a:p>
          <a:p>
            <a:pPr marL="0" indent="0">
              <a:buNone/>
            </a:pPr>
            <a:endParaRPr lang="en-US" altLang="en-US" sz="6400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Database big data symbol badge"/>
          <p:cNvPicPr>
            <a:picLocks noGrp="1" noChangeAspect="1"/>
          </p:cNvPicPr>
          <p:nvPr/>
        </p:nvPicPr>
        <p:blipFill>
          <a:blip r:embed="rId1"/>
          <a:srcRect l="14464" r="14869"/>
          <a:stretch>
            <a:fillRect/>
          </a:stretch>
        </p:blipFill>
        <p:spPr>
          <a:xfrm>
            <a:off x="7369175" y="1529080"/>
            <a:ext cx="3583940" cy="44519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38625" y="1691005"/>
            <a:ext cx="3314065" cy="342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buNone/>
            </a:pPr>
            <a:r>
              <a:rPr lang="en-US" altLang="en-US" b="1">
                <a:sym typeface="+mn-ea"/>
              </a:rPr>
              <a:t>Credit Default Baseline</a:t>
            </a:r>
            <a:endParaRPr lang="en-US" altLang="en-US" b="1"/>
          </a:p>
          <a:p>
            <a:pPr marL="0" indent="0">
              <a:buNone/>
            </a:pPr>
            <a:endParaRPr lang="en-US" altLang="en-US" b="1"/>
          </a:p>
          <a:p>
            <a:pPr marL="0" indent="0">
              <a:buNone/>
            </a:pPr>
            <a:r>
              <a:rPr lang="en-US" altLang="en-US" sz="1600">
                <a:sym typeface="+mn-ea"/>
              </a:rPr>
              <a:t>Static Snapshot Model:</a:t>
            </a:r>
            <a:endParaRPr lang="en-US" altLang="en-US" sz="1600"/>
          </a:p>
          <a:p>
            <a:pPr marL="0" indent="0">
              <a:buNone/>
            </a:pPr>
            <a:r>
              <a:rPr lang="en-US" altLang="en-US" sz="1600">
                <a:sym typeface="+mn-ea"/>
              </a:rPr>
              <a:t>(Utilisation, PaymentRatio, HardInquiries)</a:t>
            </a:r>
            <a:endParaRPr lang="en-US" altLang="en-US" sz="1600"/>
          </a:p>
          <a:p>
            <a:pPr marL="0" indent="0">
              <a:buNone/>
            </a:pPr>
            <a:endParaRPr lang="en-US" altLang="en-US" sz="1600"/>
          </a:p>
          <a:p>
            <a:pPr marL="0" indent="0">
              <a:buNone/>
            </a:pPr>
            <a:r>
              <a:rPr lang="en-US" altLang="en-US" sz="1600">
                <a:sym typeface="+mn-ea"/>
              </a:rPr>
              <a:t>Macro-F1 = 0.4765</a:t>
            </a:r>
            <a:endParaRPr lang="en-US" altLang="en-US" sz="1600"/>
          </a:p>
          <a:p>
            <a:pPr marL="0" indent="0">
              <a:buNone/>
            </a:pPr>
            <a:endParaRPr lang="en-US" altLang="en-US" sz="1600"/>
          </a:p>
          <a:p>
            <a:pPr marL="0" indent="0">
              <a:buNone/>
            </a:pPr>
            <a:r>
              <a:rPr lang="en-US" altLang="en-US" sz="1600">
                <a:sym typeface="+mn-ea"/>
              </a:rPr>
              <a:t>Detected only 1 of 246 true defaulters</a:t>
            </a:r>
            <a:endParaRPr lang="en-US" altLang="en-US" sz="1600"/>
          </a:p>
          <a:p>
            <a:pPr marL="0" indent="0">
              <a:buNone/>
            </a:pPr>
            <a:endParaRPr lang="en-US" altLang="en-US" sz="1600"/>
          </a:p>
          <a:p>
            <a:pPr marL="0" indent="0">
              <a:buNone/>
            </a:pPr>
            <a:r>
              <a:rPr lang="en-US" altLang="en-US" sz="1600">
                <a:sym typeface="+mn-ea"/>
              </a:rPr>
              <a:t>Accuracy ≈ 90% (misleading)</a:t>
            </a:r>
            <a:endParaRPr lang="en-US" altLang="en-US" sz="16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01675" y="5547995"/>
            <a:ext cx="6851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en-US" b="1">
                <a:sym typeface="+mn-ea"/>
              </a:rPr>
              <a:t>Key Insight: High accuracy hid total failure on minority risk classes.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31585" cy="790575"/>
          </a:xfrm>
        </p:spPr>
        <p:txBody>
          <a:bodyPr>
            <a:normAutofit fontScale="90000"/>
          </a:bodyPr>
          <a:p>
            <a:pPr algn="ctr"/>
            <a:r>
              <a:rPr lang="en-US" altLang="en-US"/>
              <a:t>What Was Failing Initially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7417435" cy="3253740"/>
          </a:xfrm>
        </p:spPr>
        <p:txBody>
          <a:bodyPr>
            <a:normAutofit fontScale="85000"/>
          </a:bodyPr>
          <a:p>
            <a:pPr marL="0" indent="0" algn="ctr">
              <a:buNone/>
            </a:pPr>
            <a:r>
              <a:rPr lang="en-US" altLang="en-US" sz="2825" b="1"/>
              <a:t>Core Failures (Both Tasks)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/>
              <a:t>Extreme class</a:t>
            </a:r>
            <a:r>
              <a:rPr lang="en-US" altLang="en-US" sz="2400" b="1"/>
              <a:t> imbalance</a:t>
            </a:r>
            <a:r>
              <a:rPr lang="en-US" altLang="en-US" sz="2400"/>
              <a:t>→ Minority risk cases mathematically ignored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 b="1"/>
              <a:t>Only raw, static features</a:t>
            </a:r>
            <a:r>
              <a:rPr lang="en-US" altLang="en-US" sz="2400"/>
              <a:t>→ No behavior patterns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 b="1"/>
              <a:t>No temporal modeling</a:t>
            </a:r>
            <a:r>
              <a:rPr lang="en-US" altLang="en-US" sz="2400"/>
              <a:t>→ No fraud bursts or default escalation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 b="1"/>
              <a:t>No imbalance-aware learning</a:t>
            </a:r>
            <a:r>
              <a:rPr lang="en-US" altLang="en-US" sz="2400"/>
              <a:t>→ No SMOTE, no class weights, no threshold tuning</a:t>
            </a:r>
            <a:endParaRPr lang="en-US" altLang="en-US" sz="2400"/>
          </a:p>
          <a:p>
            <a:pPr marL="0" indent="0">
              <a:buNone/>
            </a:pPr>
            <a:r>
              <a:rPr lang="en-US" altLang="en-US" sz="2400" b="1"/>
              <a:t>Naïve </a:t>
            </a:r>
            <a:r>
              <a:rPr lang="en-US" altLang="en-US" sz="2400"/>
              <a:t>categorical encoding (fraud)→ Noise and unstable splits</a:t>
            </a:r>
            <a:endParaRPr lang="en-US" altLang="en-US" sz="2400"/>
          </a:p>
          <a:p>
            <a:pPr marL="0" indent="0">
              <a:buNone/>
            </a:pPr>
            <a:endParaRPr lang="en-US" alt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555" y="0"/>
            <a:ext cx="3750945" cy="67741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2195" y="4723765"/>
            <a:ext cx="6885940" cy="1581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>
              <a:buNone/>
            </a:pPr>
            <a:r>
              <a:rPr lang="en-US" altLang="en-US" b="1">
                <a:sym typeface="+mn-ea"/>
              </a:rPr>
              <a:t>Impact</a:t>
            </a:r>
            <a:endParaRPr lang="en-US" altLang="en-US" b="1">
              <a:sym typeface="+mn-ea"/>
            </a:endParaRPr>
          </a:p>
          <a:p>
            <a:pPr marL="0" indent="0">
              <a:buNone/>
            </a:pPr>
            <a:endParaRPr lang="en-US" altLang="en-US" b="1"/>
          </a:p>
          <a:p>
            <a:pPr marL="457200" lvl="1" indent="0">
              <a:buNone/>
            </a:pPr>
            <a:r>
              <a:rPr lang="en-US" altLang="en-US">
                <a:sym typeface="+mn-ea"/>
              </a:rPr>
              <a:t>Models became </a:t>
            </a:r>
            <a:r>
              <a:rPr lang="en-US" altLang="en-US" b="1">
                <a:sym typeface="+mn-ea"/>
              </a:rPr>
              <a:t>majority-class memorizers</a:t>
            </a:r>
            <a:endParaRPr lang="en-US" altLang="en-US" b="1">
              <a:sym typeface="+mn-ea"/>
            </a:endParaRPr>
          </a:p>
          <a:p>
            <a:pPr marL="457200" lvl="1" indent="0">
              <a:buNone/>
            </a:pPr>
            <a:endParaRPr lang="en-US" altLang="en-US"/>
          </a:p>
          <a:p>
            <a:pPr marL="457200" lvl="1" indent="0">
              <a:buNone/>
            </a:pPr>
            <a:r>
              <a:rPr lang="en-US" altLang="en-US" b="1">
                <a:sym typeface="+mn-ea"/>
              </a:rPr>
              <a:t>Near-zero real fraud &amp; default detection</a:t>
            </a:r>
            <a:endParaRPr 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6715"/>
            <a:ext cx="9408795" cy="841375"/>
          </a:xfrm>
        </p:spPr>
        <p:txBody>
          <a:bodyPr>
            <a:normAutofit fontScale="90000"/>
          </a:bodyPr>
          <a:p>
            <a:r>
              <a:rPr lang="en-US" altLang="en-US"/>
              <a:t>From Static Values </a:t>
            </a:r>
            <a:br>
              <a:rPr lang="en-US" altLang="en-US"/>
            </a:br>
            <a:r>
              <a:rPr lang="en-US" altLang="en-US"/>
              <a:t>                       → Dynamic Behavior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440"/>
            <a:ext cx="5532120" cy="147701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en-US" sz="2000" b="1">
                <a:sym typeface="+mn-ea"/>
              </a:rPr>
              <a:t>Raw financial values alone do not reveal risk</a:t>
            </a:r>
            <a:endParaRPr lang="en-US" altLang="en-US" sz="2000" b="1">
              <a:sym typeface="+mn-ea"/>
            </a:endParaRPr>
          </a:p>
          <a:p>
            <a:pPr marL="0" indent="0">
              <a:buNone/>
            </a:pPr>
            <a:r>
              <a:rPr lang="en-US" altLang="en-US" sz="1800">
                <a:sym typeface="+mn-ea"/>
              </a:rPr>
              <a:t>Risk emerges through:</a:t>
            </a:r>
            <a:endParaRPr lang="en-US" altLang="en-US" sz="1800">
              <a:sym typeface="+mn-ea"/>
            </a:endParaRPr>
          </a:p>
          <a:p>
            <a:pPr marL="457200" lvl="1" indent="0">
              <a:buNone/>
            </a:pPr>
            <a:r>
              <a:rPr lang="en-US" altLang="en-US" sz="1800">
                <a:sym typeface="+mn-ea"/>
              </a:rPr>
              <a:t>Behavior over time</a:t>
            </a:r>
            <a:endParaRPr lang="en-US" altLang="en-US" sz="1800">
              <a:sym typeface="+mn-ea"/>
            </a:endParaRPr>
          </a:p>
          <a:p>
            <a:pPr marL="457200" lvl="1" indent="0">
              <a:buNone/>
            </a:pPr>
            <a:r>
              <a:rPr lang="en-US" altLang="en-US" sz="1800">
                <a:sym typeface="+mn-ea"/>
              </a:rPr>
              <a:t>Sudden deviations</a:t>
            </a:r>
            <a:endParaRPr lang="en-US" altLang="en-US" sz="1800">
              <a:sym typeface="+mn-ea"/>
            </a:endParaRPr>
          </a:p>
          <a:p>
            <a:pPr marL="457200" lvl="1" indent="0">
              <a:buNone/>
            </a:pPr>
            <a:r>
              <a:rPr lang="en-US" altLang="en-US" sz="1800">
                <a:sym typeface="+mn-ea"/>
              </a:rPr>
              <a:t>Escalating stress patterns</a:t>
            </a:r>
            <a:endParaRPr lang="en-US" altLang="en-US" sz="1800">
              <a:sym typeface="+mn-ea"/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828405" y="170180"/>
            <a:ext cx="3085465" cy="676148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4613275" y="2965450"/>
            <a:ext cx="4050665" cy="2703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/>
              <a:t>Strategic Shift To:</a:t>
            </a:r>
            <a:endParaRPr lang="en-US" altLang="en-US" b="1"/>
          </a:p>
          <a:p>
            <a:endParaRPr lang="en-US" altLang="en-US"/>
          </a:p>
          <a:p>
            <a:pPr lvl="1"/>
            <a:r>
              <a:rPr lang="en-US" altLang="en-US"/>
              <a:t>Behavioral feature engineering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Temporal modeling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Risk segmentation</a:t>
            </a:r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Imbalance-aware learning</a:t>
            </a:r>
            <a:endParaRPr lang="en-US" altLang="en-US"/>
          </a:p>
          <a:p>
            <a:endParaRPr lang="en-US" altLang="en-US" sz="2000" b="1"/>
          </a:p>
          <a:p>
            <a:endParaRPr lang="en-US" altLang="en-US" b="1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55" y="3320693"/>
            <a:ext cx="2338864" cy="2516743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02055" y="6004560"/>
            <a:ext cx="6645275" cy="473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b="1">
                <a:sym typeface="+mn-ea"/>
              </a:rPr>
              <a:t>Patterns in time — not snapshots — explain financial risk.</a:t>
            </a:r>
            <a:endParaRPr lang="en-US" altLang="en-US" b="1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0275" y="1373505"/>
            <a:ext cx="3670935" cy="489394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en-US" sz="3110" b="1"/>
              <a:t>Fraud Detection</a:t>
            </a:r>
            <a:endParaRPr lang="en-US" altLang="en-US" sz="3110" b="1"/>
          </a:p>
          <a:p>
            <a:pPr marL="0" indent="0">
              <a:buNone/>
            </a:pPr>
            <a:endParaRPr lang="en-US" altLang="en-US" sz="1800" b="1"/>
          </a:p>
          <a:p>
            <a:pPr marL="457200" lvl="1" indent="0">
              <a:buNone/>
            </a:pPr>
            <a:r>
              <a:rPr lang="en-US" altLang="en-US" sz="1710"/>
              <a:t>Short-window transaction velocity</a:t>
            </a:r>
            <a:endParaRPr lang="en-US" altLang="en-US" sz="1710"/>
          </a:p>
          <a:p>
            <a:pPr marL="457200" lvl="1" indent="0">
              <a:buNone/>
            </a:pPr>
            <a:endParaRPr lang="en-US" altLang="en-US" sz="1710"/>
          </a:p>
          <a:p>
            <a:pPr marL="457200" lvl="1" indent="0">
              <a:buNone/>
            </a:pPr>
            <a:r>
              <a:rPr lang="en-US" altLang="en-US" sz="1710"/>
              <a:t>Customer-normalized Z-scores for amounts</a:t>
            </a:r>
            <a:endParaRPr lang="en-US" altLang="en-US" sz="1710"/>
          </a:p>
          <a:p>
            <a:pPr marL="457200" lvl="1" indent="0">
              <a:buNone/>
            </a:pPr>
            <a:endParaRPr lang="en-US" altLang="en-US" sz="1710"/>
          </a:p>
          <a:p>
            <a:pPr marL="457200" lvl="1" indent="0">
              <a:buNone/>
            </a:pPr>
            <a:r>
              <a:rPr lang="en-US" altLang="en-US" sz="1710"/>
              <a:t>Device–city mismatch</a:t>
            </a:r>
            <a:endParaRPr lang="en-US" altLang="en-US" sz="1710"/>
          </a:p>
          <a:p>
            <a:pPr marL="457200" lvl="1" indent="0">
              <a:buNone/>
            </a:pPr>
            <a:endParaRPr lang="en-US" altLang="en-US" sz="1710"/>
          </a:p>
          <a:p>
            <a:pPr marL="457200" lvl="1" indent="0">
              <a:buNone/>
            </a:pPr>
            <a:r>
              <a:rPr lang="en-US" altLang="en-US" sz="1710"/>
              <a:t>Night-time transaction flags</a:t>
            </a:r>
            <a:endParaRPr lang="en-US" altLang="en-US" sz="1710"/>
          </a:p>
          <a:p>
            <a:pPr marL="457200" lvl="1" indent="0">
              <a:buNone/>
            </a:pPr>
            <a:endParaRPr lang="en-US" altLang="en-US" sz="1710"/>
          </a:p>
          <a:p>
            <a:pPr marL="457200" lvl="1" indent="0">
              <a:buNone/>
            </a:pPr>
            <a:r>
              <a:rPr lang="en-US" altLang="en-US" sz="1710"/>
              <a:t>Age-based fraud risk segmentation</a:t>
            </a:r>
            <a:endParaRPr lang="en-US" altLang="en-US" sz="1710"/>
          </a:p>
          <a:p>
            <a:pPr marL="457200" lvl="1" indent="0">
              <a:buNone/>
            </a:pPr>
            <a:endParaRPr lang="en-US" altLang="en-US" sz="171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749207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545425" y="1624857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92100" y="2703195"/>
            <a:ext cx="3178175" cy="3072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Fraud Detection</a:t>
            </a:r>
            <a:r>
              <a:rPr lang="en-US" sz="3400" dirty="0">
                <a:solidFill>
                  <a:schemeClr val="tx1"/>
                </a:solidFill>
              </a:rPr>
              <a:t> Feature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Breakthroughs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679690" y="1299845"/>
            <a:ext cx="3738245" cy="489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/>
              <a:t>Credit Default</a:t>
            </a:r>
            <a:endParaRPr lang="en-US" altLang="en-US" sz="2800" b="1"/>
          </a:p>
          <a:p>
            <a:endParaRPr lang="en-US" altLang="en-US"/>
          </a:p>
          <a:p>
            <a:pPr lvl="1" indent="0">
              <a:buNone/>
            </a:pPr>
            <a:r>
              <a:rPr lang="en-US" altLang="en-US"/>
              <a:t>Lagged utilisation &amp; payment ratios</a:t>
            </a:r>
            <a:endParaRPr lang="en-US" altLang="en-US"/>
          </a:p>
          <a:p>
            <a:pPr lvl="1" indent="0">
              <a:buNone/>
            </a:pPr>
            <a:endParaRPr lang="en-US" altLang="en-US"/>
          </a:p>
          <a:p>
            <a:pPr lvl="1" indent="0">
              <a:buNone/>
            </a:pPr>
            <a:r>
              <a:rPr lang="en-US" altLang="en-US"/>
              <a:t>Rolling utilisation volatility</a:t>
            </a:r>
            <a:endParaRPr lang="en-US" altLang="en-US"/>
          </a:p>
          <a:p>
            <a:pPr lvl="1" indent="0">
              <a:buNone/>
            </a:pPr>
            <a:endParaRPr lang="en-US" altLang="en-US"/>
          </a:p>
          <a:p>
            <a:pPr lvl="1" indent="0">
              <a:buNone/>
            </a:pPr>
            <a:r>
              <a:rPr lang="en-US" altLang="en-US"/>
              <a:t>Payment shortfall flags</a:t>
            </a:r>
            <a:endParaRPr lang="en-US" altLang="en-US"/>
          </a:p>
          <a:p>
            <a:pPr lvl="1" indent="0">
              <a:buNone/>
            </a:pPr>
            <a:endParaRPr lang="en-US" altLang="en-US"/>
          </a:p>
          <a:p>
            <a:pPr lvl="1" indent="0">
              <a:buNone/>
            </a:pPr>
            <a:r>
              <a:rPr lang="en-US" altLang="en-US"/>
              <a:t>Session action complexity</a:t>
            </a:r>
            <a:endParaRPr lang="en-US" altLang="en-US"/>
          </a:p>
          <a:p>
            <a:pPr lvl="1" indent="0">
              <a:buNone/>
            </a:pPr>
            <a:endParaRPr lang="en-US" altLang="en-US"/>
          </a:p>
          <a:p>
            <a:pPr lvl="1" indent="0">
              <a:buNone/>
            </a:pPr>
            <a:r>
              <a:rPr lang="en-US" altLang="en-US"/>
              <a:t>Session × credit profile interactions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Model Iteration Path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6260"/>
            <a:ext cx="5501640" cy="4351020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7200" b="1"/>
              <a:t>Fraud Detection</a:t>
            </a:r>
            <a:endParaRPr lang="en-US" altLang="en-US" sz="7200" b="1"/>
          </a:p>
          <a:p>
            <a:pPr marL="0" indent="0">
              <a:buNone/>
            </a:pPr>
            <a:endParaRPr lang="en-US" altLang="en-US"/>
          </a:p>
          <a:p>
            <a:pPr marL="457200" lvl="1" indent="0">
              <a:buNone/>
            </a:pPr>
            <a:r>
              <a:rPr lang="en-US" altLang="en-US" sz="5485"/>
              <a:t>Logistic Regression → Random Forest → XGBoost (final)</a:t>
            </a:r>
            <a:endParaRPr lang="en-US" altLang="en-US" sz="5485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 sz="6000" b="1"/>
              <a:t>Credit Default</a:t>
            </a:r>
            <a:endParaRPr lang="en-US" altLang="en-US" sz="6000" b="1"/>
          </a:p>
          <a:p>
            <a:pPr marL="0" indent="0">
              <a:buNone/>
            </a:pPr>
            <a:endParaRPr lang="en-US" altLang="en-US"/>
          </a:p>
          <a:p>
            <a:pPr marL="457200" lvl="1" indent="0">
              <a:buNone/>
            </a:pPr>
            <a:r>
              <a:rPr lang="en-US" altLang="en-US" sz="5485"/>
              <a:t>Single tree → Stable tree-based ensemble</a:t>
            </a:r>
            <a:endParaRPr lang="en-US" altLang="en-US" sz="5485"/>
          </a:p>
          <a:p>
            <a:pPr marL="457200" lvl="1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 sz="6000" b="1"/>
              <a:t>Why Ensembles?</a:t>
            </a:r>
            <a:endParaRPr lang="en-US" altLang="en-US" sz="6000" b="1"/>
          </a:p>
          <a:p>
            <a:pPr marL="0" indent="0">
              <a:buNone/>
            </a:pPr>
            <a:endParaRPr lang="en-US" altLang="en-US"/>
          </a:p>
          <a:p>
            <a:pPr marL="457200" lvl="1" indent="0">
              <a:buNone/>
            </a:pPr>
            <a:r>
              <a:rPr lang="en-US" altLang="en-US" sz="5485"/>
              <a:t>Capture non-linear financial behavior</a:t>
            </a:r>
            <a:endParaRPr lang="en-US" altLang="en-US" sz="5485"/>
          </a:p>
          <a:p>
            <a:pPr marL="457200" lvl="1" indent="0">
              <a:buNone/>
            </a:pPr>
            <a:endParaRPr lang="en-US" altLang="en-US" sz="5485"/>
          </a:p>
          <a:p>
            <a:pPr marL="457200" lvl="1" indent="0">
              <a:buNone/>
            </a:pPr>
            <a:r>
              <a:rPr lang="en-US" altLang="en-US" sz="5485"/>
              <a:t>Robust to noise</a:t>
            </a:r>
            <a:endParaRPr lang="en-US" altLang="en-US" sz="5485"/>
          </a:p>
          <a:p>
            <a:pPr marL="457200" lvl="1" indent="0">
              <a:buNone/>
            </a:pPr>
            <a:endParaRPr lang="en-US" altLang="en-US" sz="5485"/>
          </a:p>
          <a:p>
            <a:pPr marL="457200" lvl="1" indent="0">
              <a:buNone/>
            </a:pPr>
            <a:r>
              <a:rPr lang="en-US" altLang="en-US" sz="5485"/>
              <a:t>Better generalization under imbalance</a:t>
            </a:r>
            <a:endParaRPr lang="en-US" altLang="en-US" sz="5485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nternet of Things Concept"/>
          <p:cNvPicPr>
            <a:picLocks noGrp="1" noChangeAspect="1"/>
          </p:cNvPicPr>
          <p:nvPr/>
        </p:nvPicPr>
        <p:blipFill>
          <a:blip r:embed="rId1"/>
          <a:srcRect l="15996" r="24470" b="-1"/>
          <a:stretch>
            <a:fillRect/>
          </a:stretch>
        </p:blipFill>
        <p:spPr>
          <a:xfrm>
            <a:off x="7075967" y="1106908"/>
            <a:ext cx="4170530" cy="4676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graphs and charts  Financial data analyzi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13321" r="28641" b="-1"/>
          <a:stretch>
            <a:fillRect/>
          </a:stretch>
        </p:blipFill>
        <p:spPr>
          <a:xfrm>
            <a:off x="6550660" y="1351915"/>
            <a:ext cx="5297805" cy="49225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41895" cy="1325880"/>
          </a:xfrm>
        </p:spPr>
        <p:txBody>
          <a:bodyPr>
            <a:normAutofit/>
          </a:bodyPr>
          <a:p>
            <a:r>
              <a:rPr lang="en-US" altLang="en-US"/>
              <a:t>Handled Imbalance &amp;Stability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56740"/>
            <a:ext cx="4798695" cy="4095115"/>
          </a:xfrm>
        </p:spPr>
        <p:txBody>
          <a:bodyPr>
            <a:noAutofit/>
          </a:bodyPr>
          <a:p>
            <a:pPr marL="457200" lvl="1" indent="0" algn="l">
              <a:buNone/>
            </a:pPr>
            <a:r>
              <a:rPr lang="en-US" altLang="en-US" sz="2000"/>
              <a:t>SMOTE resampling</a:t>
            </a:r>
            <a:endParaRPr lang="en-US" altLang="en-US" sz="2000"/>
          </a:p>
          <a:p>
            <a:pPr marL="457200" lvl="1" indent="0" algn="l">
              <a:buNone/>
            </a:pPr>
            <a:endParaRPr lang="en-US" altLang="en-US" sz="2000"/>
          </a:p>
          <a:p>
            <a:pPr marL="457200" lvl="1" indent="0" algn="l">
              <a:buNone/>
            </a:pPr>
            <a:r>
              <a:rPr lang="en-US" altLang="en-US" sz="2000"/>
              <a:t>scale_pos_weight</a:t>
            </a:r>
            <a:endParaRPr lang="en-US" altLang="en-US" sz="2000"/>
          </a:p>
          <a:p>
            <a:pPr marL="457200" lvl="1" indent="0" algn="l">
              <a:buNone/>
            </a:pPr>
            <a:endParaRPr lang="en-US" altLang="en-US" sz="2000"/>
          </a:p>
          <a:p>
            <a:pPr marL="457200" lvl="1" indent="0" algn="l">
              <a:buNone/>
            </a:pPr>
            <a:r>
              <a:rPr lang="en-US" altLang="en-US" sz="2000"/>
              <a:t>Threshold tuning for Macro-F1</a:t>
            </a:r>
            <a:endParaRPr lang="en-US" altLang="en-US" sz="2000"/>
          </a:p>
          <a:p>
            <a:pPr marL="457200" lvl="1" indent="0" algn="l">
              <a:buNone/>
            </a:pPr>
            <a:endParaRPr lang="en-US" altLang="en-US" sz="2000"/>
          </a:p>
          <a:p>
            <a:pPr marL="457200" lvl="1" indent="0" algn="l">
              <a:buNone/>
            </a:pPr>
            <a:r>
              <a:rPr lang="en-US" altLang="en-US" sz="2000"/>
              <a:t>Temporal cross-validation</a:t>
            </a:r>
            <a:endParaRPr lang="en-US" altLang="en-US" sz="2000"/>
          </a:p>
          <a:p>
            <a:pPr marL="457200" lvl="1" indent="0" algn="l">
              <a:buNone/>
            </a:pPr>
            <a:endParaRPr lang="en-US" altLang="en-US" sz="2000"/>
          </a:p>
          <a:p>
            <a:pPr marL="457200" lvl="1" indent="0" algn="l">
              <a:buNone/>
            </a:pPr>
            <a:r>
              <a:rPr lang="en-US" altLang="en-US" sz="2000"/>
              <a:t>Customer-grouped splits</a:t>
            </a:r>
            <a:endParaRPr lang="en-US" altLang="en-US" sz="2000"/>
          </a:p>
          <a:p>
            <a:pPr marL="457200" lvl="1" indent="0" algn="l">
              <a:buNone/>
            </a:pPr>
            <a:endParaRPr lang="en-US" altLang="en-US" sz="2000"/>
          </a:p>
          <a:p>
            <a:pPr marL="457200" lvl="1" indent="0" algn="l">
              <a:buNone/>
            </a:pPr>
            <a:r>
              <a:rPr lang="en-US" altLang="en-US" sz="2000"/>
              <a:t>Feature pruning for generalization</a:t>
            </a:r>
            <a:endParaRPr lang="en-US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Content Placeholder 4" descr="Human and robots to work together in the near future. This combination will accelerate developing technology. Businessman and cyborg organizes social media."/>
          <p:cNvPicPr>
            <a:picLocks noGrp="1" noChangeAspect="1"/>
          </p:cNvPicPr>
          <p:nvPr/>
        </p:nvPicPr>
        <p:blipFill>
          <a:blip r:embed="rId1"/>
          <a:srcRect t="10000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350" y="629285"/>
            <a:ext cx="7731760" cy="5448300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701040"/>
            <a:ext cx="6331585" cy="849630"/>
          </a:xfrm>
        </p:spPr>
        <p:txBody>
          <a:bodyPr/>
          <a:p>
            <a:r>
              <a:rPr lang="en-US" altLang="en-US"/>
              <a:t>Human–AI Collaboration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78635"/>
            <a:ext cx="3367405" cy="320675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 b="1"/>
              <a:t>AI Helped With:</a:t>
            </a:r>
            <a:endParaRPr lang="en-US" altLang="en-US" sz="2400" b="1"/>
          </a:p>
          <a:p>
            <a:endParaRPr lang="en-US" altLang="en-US" sz="1800"/>
          </a:p>
          <a:p>
            <a:pPr marL="457200" lvl="1" indent="0">
              <a:buNone/>
            </a:pPr>
            <a:r>
              <a:rPr lang="en-US" altLang="en-US" sz="1800"/>
              <a:t>Feature brainstorming</a:t>
            </a:r>
            <a:endParaRPr lang="en-US" altLang="en-US" sz="1800"/>
          </a:p>
          <a:p>
            <a:pPr marL="457200" lvl="1" indent="0">
              <a:buNone/>
            </a:pPr>
            <a:endParaRPr lang="en-US" altLang="en-US" sz="1800"/>
          </a:p>
          <a:p>
            <a:pPr marL="457200" lvl="1" indent="0">
              <a:buNone/>
            </a:pPr>
            <a:r>
              <a:rPr lang="en-US" altLang="en-US" sz="1800"/>
              <a:t>Lag &amp; rolling feature code scaffolds</a:t>
            </a:r>
            <a:endParaRPr lang="en-US" altLang="en-US" sz="1800"/>
          </a:p>
          <a:p>
            <a:pPr marL="457200" lvl="1" indent="0">
              <a:buNone/>
            </a:pPr>
            <a:endParaRPr lang="en-US" altLang="en-US" sz="1800"/>
          </a:p>
          <a:p>
            <a:pPr marL="457200" lvl="1" indent="0">
              <a:buNone/>
            </a:pPr>
            <a:r>
              <a:rPr lang="en-US" altLang="en-US" sz="1800"/>
              <a:t>Debugging preprocessing</a:t>
            </a:r>
            <a:endParaRPr lang="en-US" altLang="en-US" sz="1800"/>
          </a:p>
          <a:p>
            <a:pPr marL="457200" lvl="1" indent="0">
              <a:buNone/>
            </a:pPr>
            <a:r>
              <a:rPr lang="en-US" altLang="en-US" sz="1800"/>
              <a:t>SHAP snippets</a:t>
            </a:r>
            <a:endParaRPr lang="en-US" alt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745" y="1778635"/>
            <a:ext cx="3530600" cy="3616960"/>
          </a:xfrm>
        </p:spPr>
        <p:txBody>
          <a:bodyPr>
            <a:normAutofit fontScale="25000"/>
          </a:bodyPr>
          <a:p>
            <a:pPr marL="0" indent="0">
              <a:lnSpc>
                <a:spcPct val="100000"/>
              </a:lnSpc>
              <a:buNone/>
            </a:pPr>
            <a:r>
              <a:rPr lang="en-US" altLang="en-US" sz="7200" b="1"/>
              <a:t>I Controlled:</a:t>
            </a:r>
            <a:endParaRPr lang="en-US" altLang="en-US" sz="7200" b="1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7200" b="1"/>
              <a:t>     </a:t>
            </a:r>
            <a:r>
              <a:rPr lang="en-US" altLang="en-US" sz="8000" b="1"/>
              <a:t>  </a:t>
            </a:r>
            <a:r>
              <a:rPr lang="en-US" altLang="en-US" sz="7200"/>
              <a:t>Modeling strategy</a:t>
            </a: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altLang="en-US" sz="7200"/>
              <a:t>Feature validation</a:t>
            </a: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altLang="en-US" sz="7200"/>
              <a:t>Threshold selection</a:t>
            </a: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altLang="en-US" sz="7200"/>
              <a:t>Final model choice</a:t>
            </a: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endParaRPr lang="en-US" altLang="en-US" sz="7200"/>
          </a:p>
          <a:p>
            <a:pPr marL="457200" lvl="1" indent="0" algn="l">
              <a:lnSpc>
                <a:spcPct val="100000"/>
              </a:lnSpc>
              <a:buNone/>
            </a:pPr>
            <a:r>
              <a:rPr lang="en-US" altLang="en-US" sz="7200"/>
              <a:t>Ethics &amp; fairness checks</a:t>
            </a:r>
            <a:endParaRPr lang="en-US" altLang="en-US" sz="7200"/>
          </a:p>
          <a:p>
            <a:pPr marL="0" indent="0">
              <a:buNone/>
            </a:pPr>
            <a:endParaRPr lang="en-US" altLang="en-US" sz="7200"/>
          </a:p>
        </p:txBody>
      </p:sp>
      <p:sp>
        <p:nvSpPr>
          <p:cNvPr id="5" name="Text Box 4"/>
          <p:cNvSpPr txBox="1"/>
          <p:nvPr/>
        </p:nvSpPr>
        <p:spPr>
          <a:xfrm>
            <a:off x="1133475" y="5459095"/>
            <a:ext cx="549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en-US" sz="2400" b="1">
                <a:sym typeface="+mn-ea"/>
              </a:rPr>
              <a:t>AI accelerated, but humans decided.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35" y="545465"/>
            <a:ext cx="10515600" cy="1325563"/>
          </a:xfrm>
        </p:spPr>
        <p:txBody>
          <a:bodyPr/>
          <a:p>
            <a:r>
              <a:rPr lang="en-US" altLang="en-US"/>
              <a:t>Final Results</a:t>
            </a:r>
            <a:endParaRPr lang="en-US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1017270" y="1604010"/>
          <a:ext cx="579437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30"/>
                <a:gridCol w="2938145"/>
              </a:tblGrid>
              <a:tr h="6292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Task</a:t>
                      </a:r>
                      <a:endParaRPr sz="1800"/>
                    </a:p>
                    <a:p>
                      <a:pPr algn="ctr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Macro-F1</a:t>
                      </a:r>
                      <a:endParaRPr sz="1800"/>
                    </a:p>
                    <a:p>
                      <a:pPr algn="ctr">
                        <a:buNone/>
                      </a:pPr>
                      <a:endParaRPr lang="en-US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Fraud</a:t>
                      </a:r>
                      <a:endParaRPr sz="1800"/>
                    </a:p>
                    <a:p>
                      <a:pPr algn="ctr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0.5211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Default</a:t>
                      </a:r>
                      <a:endParaRPr sz="1800"/>
                    </a:p>
                    <a:p>
                      <a:pPr algn="ctr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0.9553</a:t>
                      </a:r>
                      <a:endParaRPr sz="1800"/>
                    </a:p>
                    <a:p>
                      <a:pPr algn="ctr">
                        <a:buNone/>
                      </a:pPr>
                      <a:endParaRPr 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902335" y="3752215"/>
            <a:ext cx="60369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/>
              <a:t>Why Performance Improved</a:t>
            </a:r>
            <a:endParaRPr lang="en-US" altLang="en-US" b="1"/>
          </a:p>
          <a:p>
            <a:pPr algn="l"/>
            <a:endParaRPr lang="en-US" altLang="en-US"/>
          </a:p>
          <a:p>
            <a:pPr algn="ctr"/>
            <a:r>
              <a:rPr lang="en-US" altLang="en-US"/>
              <a:t>Behavioral features replaced static values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Temporal modeling captured escalation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Imbalance-aware training enabled minority learning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Threshold optimization aligned with Macro-F1</a:t>
            </a:r>
            <a:endParaRPr lang="en-US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238125"/>
            <a:ext cx="4262755" cy="6418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3047</Words>
  <Application>WPS Presentation</Application>
  <PresentationFormat>Widescreen</PresentationFormat>
  <Paragraphs>195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Aptos Display</vt:lpstr>
      <vt:lpstr>Segoe UI Variable Display</vt:lpstr>
      <vt:lpstr>Aptos</vt:lpstr>
      <vt:lpstr>Segoe UI</vt:lpstr>
      <vt:lpstr>Microsoft YaHei</vt:lpstr>
      <vt:lpstr>Arial Unicode MS</vt:lpstr>
      <vt:lpstr>Office Theme</vt:lpstr>
      <vt:lpstr>Winning Solutions in Retail Banking:  Fraud Detection (Challenge 1) Credit Default Prediction (Challenge 2) </vt:lpstr>
      <vt:lpstr>PowerPoint 演示文稿</vt:lpstr>
      <vt:lpstr>PowerPoint 演示文稿</vt:lpstr>
      <vt:lpstr>PowerPoint 演示文稿</vt:lpstr>
      <vt:lpstr>Fraud Detection Feature Breakthroughs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FEIFEI LI</dc:creator>
  <cp:lastModifiedBy>fayfay</cp:lastModifiedBy>
  <cp:revision>8</cp:revision>
  <dcterms:created xsi:type="dcterms:W3CDTF">2025-11-22T22:40:00Z</dcterms:created>
  <dcterms:modified xsi:type="dcterms:W3CDTF">2025-12-10T23:13:15Z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FAFA9B3A790C472CAAD42ED179BCBB4C_13</vt:lpwstr>
  </property>
  <property fmtid="{D5CDD505-2E9C-101B-9397-08002B2CF9AE}" pid="3" name="KSOProductBuildVer">
    <vt:lpwstr>1033-12.2.0.23155</vt:lpwstr>
  </property>
</Properties>
</file>